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4"/>
  </p:handoutMasterIdLst>
  <p:sldIdLst>
    <p:sldId id="256" r:id="rId2"/>
    <p:sldId id="258" r:id="rId3"/>
    <p:sldId id="259" r:id="rId4"/>
    <p:sldId id="262" r:id="rId5"/>
    <p:sldId id="264" r:id="rId6"/>
    <p:sldId id="265" r:id="rId7"/>
    <p:sldId id="266" r:id="rId8"/>
    <p:sldId id="267" r:id="rId9"/>
    <p:sldId id="268" r:id="rId10"/>
    <p:sldId id="260" r:id="rId11"/>
    <p:sldId id="261" r:id="rId12"/>
    <p:sldId id="263" r:id="rId13"/>
  </p:sldIdLst>
  <p:sldSz cx="9144000" cy="6858000" type="screen4x3"/>
  <p:notesSz cx="7077075" cy="90773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94660"/>
  </p:normalViewPr>
  <p:slideViewPr>
    <p:cSldViewPr>
      <p:cViewPr>
        <p:scale>
          <a:sx n="76" d="100"/>
          <a:sy n="76" d="100"/>
        </p:scale>
        <p:origin x="-122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540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08438" y="0"/>
            <a:ext cx="3067050" cy="454025"/>
          </a:xfrm>
          <a:prstGeom prst="rect">
            <a:avLst/>
          </a:prstGeom>
        </p:spPr>
        <p:txBody>
          <a:bodyPr vert="horz" lIns="91440" tIns="45720" rIns="91440" bIns="45720" rtlCol="0"/>
          <a:lstStyle>
            <a:lvl1pPr algn="r">
              <a:defRPr sz="1200"/>
            </a:lvl1pPr>
          </a:lstStyle>
          <a:p>
            <a:fld id="{913A217A-07BD-47B6-8CD2-FBB003499A30}" type="datetimeFigureOut">
              <a:rPr lang="en-US" smtClean="0"/>
              <a:t>12/5/2011</a:t>
            </a:fld>
            <a:endParaRPr lang="en-US"/>
          </a:p>
        </p:txBody>
      </p:sp>
      <p:sp>
        <p:nvSpPr>
          <p:cNvPr id="4" name="Footer Placeholder 3"/>
          <p:cNvSpPr>
            <a:spLocks noGrp="1"/>
          </p:cNvSpPr>
          <p:nvPr>
            <p:ph type="ftr" sz="quarter" idx="2"/>
          </p:nvPr>
        </p:nvSpPr>
        <p:spPr>
          <a:xfrm>
            <a:off x="0" y="8621713"/>
            <a:ext cx="3067050" cy="4540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08438" y="8621713"/>
            <a:ext cx="3067050" cy="454025"/>
          </a:xfrm>
          <a:prstGeom prst="rect">
            <a:avLst/>
          </a:prstGeom>
        </p:spPr>
        <p:txBody>
          <a:bodyPr vert="horz" lIns="91440" tIns="45720" rIns="91440" bIns="45720" rtlCol="0" anchor="b"/>
          <a:lstStyle>
            <a:lvl1pPr algn="r">
              <a:defRPr sz="1200"/>
            </a:lvl1pPr>
          </a:lstStyle>
          <a:p>
            <a:fld id="{073306B3-C255-498F-B48D-035F2BCB203C}" type="slidenum">
              <a:rPr lang="en-US" smtClean="0"/>
              <a:t>‹#›</a:t>
            </a:fld>
            <a:endParaRPr lang="en-US"/>
          </a:p>
        </p:txBody>
      </p:sp>
    </p:spTree>
    <p:extLst>
      <p:ext uri="{BB962C8B-B14F-4D97-AF65-F5344CB8AC3E}">
        <p14:creationId xmlns:p14="http://schemas.microsoft.com/office/powerpoint/2010/main" val="217380366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6814DC3-CE5F-45B2-BCDA-B45BC6F7B01C}" type="datetimeFigureOut">
              <a:rPr lang="en-US" smtClean="0"/>
              <a:t>12/5/2011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1AFEBAE-81E1-49B5-BDCA-575E006B162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814DC3-CE5F-45B2-BCDA-B45BC6F7B01C}" type="datetimeFigureOut">
              <a:rPr lang="en-US" smtClean="0"/>
              <a:t>12/5/2011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1AFEBAE-81E1-49B5-BDCA-575E006B162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814DC3-CE5F-45B2-BCDA-B45BC6F7B01C}" type="datetimeFigureOut">
              <a:rPr lang="en-US" smtClean="0"/>
              <a:t>12/5/2011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1AFEBAE-81E1-49B5-BDCA-575E006B162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6814DC3-CE5F-45B2-BCDA-B45BC6F7B01C}" type="datetimeFigureOut">
              <a:rPr lang="en-US" smtClean="0"/>
              <a:t>12/5/2011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1AFEBAE-81E1-49B5-BDCA-575E006B1629}"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6814DC3-CE5F-45B2-BCDA-B45BC6F7B01C}" type="datetimeFigureOut">
              <a:rPr lang="en-US" smtClean="0"/>
              <a:t>12/5/2011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1AFEBAE-81E1-49B5-BDCA-575E006B1629}"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6814DC3-CE5F-45B2-BCDA-B45BC6F7B01C}" type="datetimeFigureOut">
              <a:rPr lang="en-US" smtClean="0"/>
              <a:t>12/5/2011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1AFEBAE-81E1-49B5-BDCA-575E006B1629}"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6814DC3-CE5F-45B2-BCDA-B45BC6F7B01C}" type="datetimeFigureOut">
              <a:rPr lang="en-US" smtClean="0"/>
              <a:t>12/5/2011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1AFEBAE-81E1-49B5-BDCA-575E006B162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6814DC3-CE5F-45B2-BCDA-B45BC6F7B01C}" type="datetimeFigureOut">
              <a:rPr lang="en-US" smtClean="0"/>
              <a:t>12/5/2011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1AFEBAE-81E1-49B5-BDCA-575E006B1629}"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6814DC3-CE5F-45B2-BCDA-B45BC6F7B01C}" type="datetimeFigureOut">
              <a:rPr lang="en-US" smtClean="0"/>
              <a:t>12/5/2011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1AFEBAE-81E1-49B5-BDCA-575E006B162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6814DC3-CE5F-45B2-BCDA-B45BC6F7B01C}" type="datetimeFigureOut">
              <a:rPr lang="en-US" smtClean="0"/>
              <a:t>12/5/2011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1AFEBAE-81E1-49B5-BDCA-575E006B162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6814DC3-CE5F-45B2-BCDA-B45BC6F7B01C}" type="datetimeFigureOut">
              <a:rPr lang="en-US" smtClean="0"/>
              <a:t>12/5/2011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1AFEBAE-81E1-49B5-BDCA-575E006B1629}"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6814DC3-CE5F-45B2-BCDA-B45BC6F7B01C}" type="datetimeFigureOut">
              <a:rPr lang="en-US" smtClean="0"/>
              <a:t>12/5/2011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1AFEBAE-81E1-49B5-BDCA-575E006B162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Adaptive Behavior Test</a:t>
            </a:r>
            <a:br>
              <a:rPr lang="en-US" dirty="0" smtClean="0"/>
            </a:br>
            <a:r>
              <a:rPr lang="en-US" dirty="0" smtClean="0"/>
              <a:t>Construction Project</a:t>
            </a:r>
            <a:endParaRPr lang="en-US" dirty="0"/>
          </a:p>
        </p:txBody>
      </p:sp>
      <p:sp>
        <p:nvSpPr>
          <p:cNvPr id="3" name="Subtitle 2"/>
          <p:cNvSpPr>
            <a:spLocks noGrp="1"/>
          </p:cNvSpPr>
          <p:nvPr>
            <p:ph type="subTitle" idx="1"/>
          </p:nvPr>
        </p:nvSpPr>
        <p:spPr/>
        <p:txBody>
          <a:bodyPr>
            <a:normAutofit/>
          </a:bodyPr>
          <a:lstStyle/>
          <a:p>
            <a:pPr algn="ctr"/>
            <a:endParaRPr lang="en-US" sz="1400" dirty="0" smtClean="0"/>
          </a:p>
          <a:p>
            <a:pPr algn="ctr"/>
            <a:endParaRPr lang="en-US" sz="1400" dirty="0"/>
          </a:p>
          <a:p>
            <a:pPr algn="ctr"/>
            <a:endParaRPr lang="en-US" sz="1400" dirty="0" smtClean="0"/>
          </a:p>
          <a:p>
            <a:pPr algn="ctr"/>
            <a:r>
              <a:rPr lang="en-US" sz="1600" dirty="0" smtClean="0"/>
              <a:t>Stephanie Bronson, Lauren </a:t>
            </a:r>
            <a:r>
              <a:rPr lang="en-US" sz="1600" dirty="0" err="1" smtClean="0"/>
              <a:t>Partney</a:t>
            </a:r>
            <a:r>
              <a:rPr lang="en-US" sz="1600" dirty="0" smtClean="0"/>
              <a:t>, Diane </a:t>
            </a:r>
            <a:r>
              <a:rPr lang="en-US" sz="1600" dirty="0" err="1" smtClean="0"/>
              <a:t>Ippolito</a:t>
            </a:r>
            <a:r>
              <a:rPr lang="en-US" sz="1600" dirty="0" smtClean="0"/>
              <a:t>, Kimberly Graf</a:t>
            </a:r>
            <a:endParaRPr lang="en-US" sz="1600" dirty="0"/>
          </a:p>
        </p:txBody>
      </p:sp>
    </p:spTree>
    <p:extLst>
      <p:ext uri="{BB962C8B-B14F-4D97-AF65-F5344CB8AC3E}">
        <p14:creationId xmlns:p14="http://schemas.microsoft.com/office/powerpoint/2010/main" val="1657070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t>Evaluation Process</a:t>
            </a:r>
            <a:endParaRPr lang="en-US" sz="3600"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828800"/>
            <a:ext cx="35052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37215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normAutofit/>
          </a:bodyPr>
          <a:lstStyle/>
          <a:p>
            <a:pPr algn="ctr"/>
            <a:r>
              <a:rPr lang="en-US" sz="3600" dirty="0" smtClean="0"/>
              <a:t>Test Evaluation</a:t>
            </a:r>
            <a:endParaRPr lang="en-US" sz="36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057399"/>
            <a:ext cx="4876799"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3611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sz="1800" dirty="0" smtClean="0"/>
          </a:p>
          <a:p>
            <a:endParaRPr lang="en-US" sz="1800" dirty="0" smtClean="0"/>
          </a:p>
          <a:p>
            <a:pPr>
              <a:buFont typeface="Wingdings" pitchFamily="2" charset="2"/>
              <a:buChar char="Ø"/>
            </a:pPr>
            <a:r>
              <a:rPr lang="en-US" sz="1600" dirty="0" err="1" smtClean="0"/>
              <a:t>McCarney</a:t>
            </a:r>
            <a:r>
              <a:rPr lang="en-US" sz="1600" dirty="0"/>
              <a:t>, Stephen B. </a:t>
            </a:r>
            <a:r>
              <a:rPr lang="en-US" sz="1600" i="1" dirty="0"/>
              <a:t>Adaptive Behavior Intervention Manual: Goals, Objectives, and Intervention Strategies for Adaptive Behavior</a:t>
            </a:r>
            <a:r>
              <a:rPr lang="en-US" sz="1600" dirty="0"/>
              <a:t>. Columbia, MO: Hawthorne Educational Services, 1995. Print</a:t>
            </a:r>
            <a:r>
              <a:rPr lang="en-US" sz="1600" dirty="0" smtClean="0"/>
              <a:t>.</a:t>
            </a:r>
          </a:p>
          <a:p>
            <a:pPr>
              <a:buFont typeface="Wingdings" pitchFamily="2" charset="2"/>
              <a:buChar char="Ø"/>
            </a:pPr>
            <a:endParaRPr lang="en-US" sz="1600" dirty="0"/>
          </a:p>
          <a:p>
            <a:pPr marL="486918" indent="-285750">
              <a:lnSpc>
                <a:spcPct val="115000"/>
              </a:lnSpc>
              <a:spcBef>
                <a:spcPts val="0"/>
              </a:spcBef>
              <a:buFont typeface="Wingdings" pitchFamily="2" charset="2"/>
              <a:buChar char="Ø"/>
            </a:pPr>
            <a:r>
              <a:rPr lang="en-US" sz="1600" i="1" dirty="0">
                <a:ea typeface="Calibri"/>
                <a:cs typeface="Times New Roman"/>
              </a:rPr>
              <a:t>Texas Education Agency</a:t>
            </a:r>
            <a:r>
              <a:rPr lang="en-US" sz="1600" dirty="0">
                <a:ea typeface="Calibri"/>
                <a:cs typeface="Times New Roman"/>
              </a:rPr>
              <a:t> - Welcome. Web. 01 Dec. 2011. &lt;http://www.tea.state.tx.us/&gt;.</a:t>
            </a:r>
          </a:p>
          <a:p>
            <a:pPr marL="486918" indent="-285750">
              <a:lnSpc>
                <a:spcPct val="115000"/>
              </a:lnSpc>
              <a:spcBef>
                <a:spcPts val="0"/>
              </a:spcBef>
              <a:buFont typeface="Wingdings" pitchFamily="2" charset="2"/>
              <a:buChar char="Ø"/>
            </a:pPr>
            <a:endParaRPr lang="en-US" sz="1600" dirty="0">
              <a:ea typeface="Calibri"/>
              <a:cs typeface="Times New Roman"/>
            </a:endParaRPr>
          </a:p>
          <a:p>
            <a:pPr marL="486918" indent="-285750">
              <a:lnSpc>
                <a:spcPct val="115000"/>
              </a:lnSpc>
              <a:spcBef>
                <a:spcPts val="0"/>
              </a:spcBef>
              <a:buFont typeface="Wingdings" pitchFamily="2" charset="2"/>
              <a:buChar char="Ø"/>
            </a:pPr>
            <a:r>
              <a:rPr lang="en-US" sz="1600" dirty="0">
                <a:ea typeface="Calibri"/>
                <a:cs typeface="Times New Roman"/>
              </a:rPr>
              <a:t>"The Teachers' Internet Use Guide." </a:t>
            </a:r>
            <a:r>
              <a:rPr lang="en-US" sz="1600" i="1" dirty="0">
                <a:ea typeface="Calibri"/>
                <a:cs typeface="Times New Roman"/>
              </a:rPr>
              <a:t>Welcome to RMC Denver</a:t>
            </a:r>
            <a:r>
              <a:rPr lang="en-US" sz="1600" dirty="0">
                <a:ea typeface="Calibri"/>
                <a:cs typeface="Times New Roman"/>
              </a:rPr>
              <a:t>. Web. 02 Dec. 2011. &lt;http://www.rmcdenver.com/useguide/assessme/gideline.htm&gt;.</a:t>
            </a:r>
          </a:p>
          <a:p>
            <a:pPr>
              <a:buFont typeface="Wingdings" pitchFamily="2" charset="2"/>
              <a:buChar char="Ø"/>
            </a:pPr>
            <a:endParaRPr lang="en-US" sz="1600" dirty="0" smtClean="0"/>
          </a:p>
          <a:p>
            <a:endParaRPr lang="en-US" sz="1600" dirty="0"/>
          </a:p>
          <a:p>
            <a:pPr marL="109728" indent="0">
              <a:buNone/>
            </a:pPr>
            <a:endParaRPr lang="en-US" sz="2000" dirty="0" smtClean="0"/>
          </a:p>
        </p:txBody>
      </p:sp>
      <p:sp>
        <p:nvSpPr>
          <p:cNvPr id="3" name="Title 2"/>
          <p:cNvSpPr>
            <a:spLocks noGrp="1"/>
          </p:cNvSpPr>
          <p:nvPr>
            <p:ph type="title"/>
          </p:nvPr>
        </p:nvSpPr>
        <p:spPr/>
        <p:txBody>
          <a:bodyPr>
            <a:normAutofit/>
          </a:bodyPr>
          <a:lstStyle/>
          <a:p>
            <a:pPr algn="ctr"/>
            <a:r>
              <a:rPr lang="en-US" sz="3600" dirty="0" smtClean="0"/>
              <a:t>Bibliography</a:t>
            </a:r>
            <a:endParaRPr lang="en-US" sz="3600" dirty="0"/>
          </a:p>
        </p:txBody>
      </p:sp>
    </p:spTree>
    <p:extLst>
      <p:ext uri="{BB962C8B-B14F-4D97-AF65-F5344CB8AC3E}">
        <p14:creationId xmlns:p14="http://schemas.microsoft.com/office/powerpoint/2010/main" val="3079943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endParaRPr lang="en-US" dirty="0" smtClean="0"/>
          </a:p>
          <a:p>
            <a:pPr>
              <a:buFont typeface="Wingdings" pitchFamily="2" charset="2"/>
              <a:buChar char="Ø"/>
            </a:pPr>
            <a:r>
              <a:rPr lang="en-US" sz="2400" dirty="0" smtClean="0"/>
              <a:t>Accommodate student needs</a:t>
            </a:r>
          </a:p>
          <a:p>
            <a:pPr>
              <a:buFont typeface="Wingdings" pitchFamily="2" charset="2"/>
              <a:buChar char="Ø"/>
            </a:pPr>
            <a:r>
              <a:rPr lang="en-US" sz="2400" dirty="0" smtClean="0"/>
              <a:t>Engages student in assessment</a:t>
            </a:r>
          </a:p>
          <a:p>
            <a:pPr>
              <a:buFont typeface="Wingdings" pitchFamily="2" charset="2"/>
              <a:buChar char="Ø"/>
            </a:pPr>
            <a:r>
              <a:rPr lang="en-US" sz="2400" dirty="0" smtClean="0"/>
              <a:t>Compiles important basic life skills</a:t>
            </a:r>
          </a:p>
          <a:p>
            <a:pPr>
              <a:buFont typeface="Wingdings" pitchFamily="2" charset="2"/>
              <a:buChar char="Ø"/>
            </a:pPr>
            <a:r>
              <a:rPr lang="en-US" sz="2400" dirty="0" smtClean="0"/>
              <a:t>Valid and Reliable</a:t>
            </a:r>
          </a:p>
          <a:p>
            <a:pPr>
              <a:buFont typeface="Wingdings" pitchFamily="2" charset="2"/>
              <a:buChar char="Ø"/>
            </a:pPr>
            <a:r>
              <a:rPr lang="en-US" sz="2400" dirty="0" smtClean="0"/>
              <a:t>Developing appropriate lesson plans</a:t>
            </a:r>
          </a:p>
          <a:p>
            <a:pPr>
              <a:buFont typeface="Wingdings" pitchFamily="2" charset="2"/>
              <a:buChar char="Ø"/>
            </a:pPr>
            <a:r>
              <a:rPr lang="en-US" sz="2400" dirty="0" smtClean="0"/>
              <a:t>Placement indicator for IEP</a:t>
            </a:r>
          </a:p>
          <a:p>
            <a:pPr>
              <a:buFont typeface="Wingdings" pitchFamily="2" charset="2"/>
              <a:buChar char="Ø"/>
            </a:pPr>
            <a:r>
              <a:rPr lang="en-US" sz="2400" dirty="0" smtClean="0"/>
              <a:t>Allows student to review progress/evaluate </a:t>
            </a:r>
          </a:p>
          <a:p>
            <a:pPr lvl="1">
              <a:buFont typeface="Wingdings" pitchFamily="2" charset="2"/>
              <a:buChar char="Ø"/>
            </a:pPr>
            <a:endParaRPr lang="en-US" sz="2000" dirty="0" smtClean="0"/>
          </a:p>
          <a:p>
            <a:pPr lvl="1"/>
            <a:endParaRPr lang="en-US" dirty="0"/>
          </a:p>
          <a:p>
            <a:pPr marL="393192" lvl="1" indent="0">
              <a:buNone/>
            </a:pPr>
            <a:r>
              <a:rPr lang="en-US" dirty="0" smtClean="0"/>
              <a:t> </a:t>
            </a:r>
            <a:endParaRPr lang="en-US" dirty="0"/>
          </a:p>
        </p:txBody>
      </p:sp>
      <p:sp>
        <p:nvSpPr>
          <p:cNvPr id="3" name="Title 2"/>
          <p:cNvSpPr>
            <a:spLocks noGrp="1"/>
          </p:cNvSpPr>
          <p:nvPr>
            <p:ph type="title"/>
          </p:nvPr>
        </p:nvSpPr>
        <p:spPr/>
        <p:txBody>
          <a:bodyPr>
            <a:normAutofit/>
          </a:bodyPr>
          <a:lstStyle/>
          <a:p>
            <a:pPr algn="ctr"/>
            <a:r>
              <a:rPr lang="en-US" sz="3600" dirty="0" smtClean="0"/>
              <a:t>Important Outcomes</a:t>
            </a:r>
            <a:endParaRPr lang="en-US" sz="3600" dirty="0"/>
          </a:p>
        </p:txBody>
      </p:sp>
    </p:spTree>
    <p:extLst>
      <p:ext uri="{BB962C8B-B14F-4D97-AF65-F5344CB8AC3E}">
        <p14:creationId xmlns:p14="http://schemas.microsoft.com/office/powerpoint/2010/main" val="17861989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1.bp.blogspot.com/_jnjkp0UlAU4/TOH9P787rkI/AAAAAAAAAC8/fHWTcDJmzX0/s1600/tes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595438"/>
            <a:ext cx="3810000" cy="305752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normAutofit/>
          </a:bodyPr>
          <a:lstStyle/>
          <a:p>
            <a:pPr algn="ctr"/>
            <a:r>
              <a:rPr lang="en-US" sz="3600" dirty="0" smtClean="0"/>
              <a:t>Assessment Procedure</a:t>
            </a:r>
            <a:endParaRPr lang="en-US" sz="3600" dirty="0"/>
          </a:p>
        </p:txBody>
      </p:sp>
      <p:sp>
        <p:nvSpPr>
          <p:cNvPr id="5" name="Content Placeholder 4"/>
          <p:cNvSpPr>
            <a:spLocks noGrp="1"/>
          </p:cNvSpPr>
          <p:nvPr>
            <p:ph idx="1"/>
          </p:nvPr>
        </p:nvSpPr>
        <p:spPr/>
        <p:txBody>
          <a:bodyPr/>
          <a:lstStyle/>
          <a:p>
            <a:endParaRPr lang="en-US" dirty="0"/>
          </a:p>
        </p:txBody>
      </p:sp>
    </p:spTree>
    <p:extLst>
      <p:ext uri="{BB962C8B-B14F-4D97-AF65-F5344CB8AC3E}">
        <p14:creationId xmlns:p14="http://schemas.microsoft.com/office/powerpoint/2010/main" val="3288680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525963"/>
          </a:xfrm>
        </p:spPr>
        <p:txBody>
          <a:bodyPr>
            <a:normAutofit/>
          </a:bodyPr>
          <a:lstStyle/>
          <a:p>
            <a:pPr>
              <a:buFont typeface="Wingdings" pitchFamily="2" charset="2"/>
              <a:buChar char="Ø"/>
            </a:pPr>
            <a:r>
              <a:rPr lang="en-US" sz="1900" dirty="0" smtClean="0"/>
              <a:t>Is </a:t>
            </a:r>
            <a:r>
              <a:rPr lang="en-US" sz="1900" dirty="0"/>
              <a:t>the assessment procedure based on the goals and objectives of the specific curriculum used in the program? </a:t>
            </a:r>
            <a:endParaRPr lang="en-US" sz="1900" dirty="0" smtClean="0"/>
          </a:p>
          <a:p>
            <a:pPr marL="109728" indent="0">
              <a:buNone/>
            </a:pPr>
            <a:r>
              <a:rPr lang="en-US" sz="1900" dirty="0" smtClean="0"/>
              <a:t>     </a:t>
            </a:r>
            <a:endParaRPr lang="en-US" sz="1900" dirty="0"/>
          </a:p>
          <a:p>
            <a:pPr>
              <a:buFont typeface="Wingdings" pitchFamily="2" charset="2"/>
              <a:buChar char="Ø"/>
            </a:pPr>
            <a:r>
              <a:rPr lang="en-US" sz="1900" dirty="0" smtClean="0"/>
              <a:t>Does </a:t>
            </a:r>
            <a:r>
              <a:rPr lang="en-US" sz="1900" dirty="0"/>
              <a:t>the assessment procedure occur as part of the ongoing life of the classroom rather than in an artificial contrived context? </a:t>
            </a:r>
            <a:endParaRPr lang="en-US" sz="1900" dirty="0" smtClean="0"/>
          </a:p>
          <a:p>
            <a:pPr marL="109728" indent="0">
              <a:buNone/>
            </a:pPr>
            <a:r>
              <a:rPr lang="en-US" sz="1900" dirty="0" smtClean="0"/>
              <a:t>     </a:t>
            </a:r>
            <a:endParaRPr lang="en-US" sz="1900" dirty="0"/>
          </a:p>
          <a:p>
            <a:pPr>
              <a:buFont typeface="Wingdings" pitchFamily="2" charset="2"/>
              <a:buChar char="Ø"/>
            </a:pPr>
            <a:r>
              <a:rPr lang="en-US" sz="1900" dirty="0" smtClean="0"/>
              <a:t>Does </a:t>
            </a:r>
            <a:r>
              <a:rPr lang="en-US" sz="1900" dirty="0"/>
              <a:t>the assessment procedure reflect individual, cultural, and linguistic diversity? Is it free of cultural language, and gender biases? </a:t>
            </a:r>
            <a:endParaRPr lang="en-US" sz="1900" dirty="0" smtClean="0"/>
          </a:p>
          <a:p>
            <a:pPr marL="109728" indent="0">
              <a:buNone/>
            </a:pPr>
            <a:r>
              <a:rPr lang="en-US" sz="1900" dirty="0" smtClean="0"/>
              <a:t>   </a:t>
            </a:r>
            <a:endParaRPr lang="en-US" sz="1900" dirty="0"/>
          </a:p>
        </p:txBody>
      </p:sp>
      <p:sp>
        <p:nvSpPr>
          <p:cNvPr id="3" name="Title 2"/>
          <p:cNvSpPr>
            <a:spLocks noGrp="1"/>
          </p:cNvSpPr>
          <p:nvPr>
            <p:ph type="title"/>
          </p:nvPr>
        </p:nvSpPr>
        <p:spPr>
          <a:xfrm>
            <a:off x="457200" y="381000"/>
            <a:ext cx="8229600" cy="1143000"/>
          </a:xfrm>
        </p:spPr>
        <p:txBody>
          <a:bodyPr>
            <a:normAutofit fontScale="90000"/>
          </a:bodyPr>
          <a:lstStyle/>
          <a:p>
            <a:pPr algn="ctr"/>
            <a:r>
              <a:rPr lang="en-US" sz="2200" dirty="0" smtClean="0"/>
              <a:t/>
            </a:r>
            <a:br>
              <a:rPr lang="en-US" sz="2200" dirty="0" smtClean="0"/>
            </a:br>
            <a:r>
              <a:rPr lang="en-US" sz="4000" dirty="0" smtClean="0"/>
              <a:t>Guidelines for Appropriate Assessments</a:t>
            </a:r>
            <a:r>
              <a:rPr lang="en-US" sz="4400" dirty="0"/>
              <a:t/>
            </a:r>
            <a:br>
              <a:rPr lang="en-US" sz="4400" dirty="0"/>
            </a:br>
            <a:endParaRPr lang="en-US" dirty="0"/>
          </a:p>
        </p:txBody>
      </p:sp>
    </p:spTree>
    <p:extLst>
      <p:ext uri="{BB962C8B-B14F-4D97-AF65-F5344CB8AC3E}">
        <p14:creationId xmlns:p14="http://schemas.microsoft.com/office/powerpoint/2010/main" val="38093446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3600" dirty="0" smtClean="0"/>
              <a:t>Guidelines Continued</a:t>
            </a:r>
            <a:endParaRPr lang="en-US" sz="3600" dirty="0"/>
          </a:p>
        </p:txBody>
      </p:sp>
      <p:sp>
        <p:nvSpPr>
          <p:cNvPr id="5" name="Content Placeholder 4"/>
          <p:cNvSpPr>
            <a:spLocks noGrp="1"/>
          </p:cNvSpPr>
          <p:nvPr>
            <p:ph idx="1"/>
          </p:nvPr>
        </p:nvSpPr>
        <p:spPr>
          <a:xfrm>
            <a:off x="457200" y="1219200"/>
            <a:ext cx="8229600" cy="4525963"/>
          </a:xfrm>
        </p:spPr>
        <p:txBody>
          <a:bodyPr>
            <a:normAutofit/>
          </a:bodyPr>
          <a:lstStyle/>
          <a:p>
            <a:endParaRPr lang="en-US" sz="1900" dirty="0" smtClean="0"/>
          </a:p>
          <a:p>
            <a:pPr>
              <a:buFont typeface="Wingdings" pitchFamily="2" charset="2"/>
              <a:buChar char="Ø"/>
            </a:pPr>
            <a:r>
              <a:rPr lang="en-US" sz="1900" dirty="0" smtClean="0"/>
              <a:t>Does </a:t>
            </a:r>
            <a:r>
              <a:rPr lang="en-US" sz="1900" dirty="0"/>
              <a:t>the assessment rely on multiple sources of information about children such as collections of their work, results of teacher interviews and dialogues, as well as observations? </a:t>
            </a:r>
            <a:endParaRPr lang="en-US" sz="1900" dirty="0" smtClean="0"/>
          </a:p>
          <a:p>
            <a:pPr marL="109728" indent="0">
              <a:buNone/>
            </a:pPr>
            <a:r>
              <a:rPr lang="en-US" sz="1900" dirty="0" smtClean="0"/>
              <a:t> </a:t>
            </a:r>
            <a:endParaRPr lang="en-US" sz="1900" dirty="0"/>
          </a:p>
          <a:p>
            <a:pPr>
              <a:buFont typeface="Wingdings" pitchFamily="2" charset="2"/>
              <a:buChar char="Ø"/>
            </a:pPr>
            <a:r>
              <a:rPr lang="en-US" sz="1900" dirty="0" smtClean="0"/>
              <a:t>Is </a:t>
            </a:r>
            <a:r>
              <a:rPr lang="en-US" sz="1900" dirty="0"/>
              <a:t>there a systematic procedure for collecting assessment data that facilitates its use in planning instruction?   </a:t>
            </a:r>
            <a:endParaRPr lang="en-US" sz="1900" dirty="0" smtClean="0"/>
          </a:p>
          <a:p>
            <a:pPr marL="109728" indent="0">
              <a:buNone/>
            </a:pPr>
            <a:endParaRPr lang="en-US" sz="1900" dirty="0"/>
          </a:p>
          <a:p>
            <a:pPr>
              <a:buFont typeface="Wingdings" pitchFamily="2" charset="2"/>
              <a:buChar char="Ø"/>
            </a:pPr>
            <a:r>
              <a:rPr lang="en-US" sz="1900" dirty="0" smtClean="0"/>
              <a:t>Does </a:t>
            </a:r>
            <a:r>
              <a:rPr lang="en-US" sz="1900" dirty="0"/>
              <a:t>the assessment procedure rely on teachers' regular and periodic observations and recordkeeping of children's everyday activities and performance so that results reflect children's behavior over time?   </a:t>
            </a:r>
            <a:endParaRPr lang="en-US" sz="1900" dirty="0" smtClean="0"/>
          </a:p>
          <a:p>
            <a:pPr marL="109728" indent="0">
              <a:buNone/>
            </a:pPr>
            <a:endParaRPr lang="en-US" sz="1900" dirty="0"/>
          </a:p>
        </p:txBody>
      </p:sp>
    </p:spTree>
    <p:extLst>
      <p:ext uri="{BB962C8B-B14F-4D97-AF65-F5344CB8AC3E}">
        <p14:creationId xmlns:p14="http://schemas.microsoft.com/office/powerpoint/2010/main" val="31815517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525963"/>
          </a:xfrm>
        </p:spPr>
        <p:txBody>
          <a:bodyPr>
            <a:normAutofit/>
          </a:bodyPr>
          <a:lstStyle/>
          <a:p>
            <a:pPr>
              <a:buFont typeface="Wingdings" pitchFamily="2" charset="2"/>
              <a:buChar char="Ø"/>
            </a:pPr>
            <a:r>
              <a:rPr lang="en-US" sz="1900" dirty="0" smtClean="0"/>
              <a:t>Does </a:t>
            </a:r>
            <a:r>
              <a:rPr lang="en-US" sz="1900" dirty="0"/>
              <a:t>the assessment examine children's strengths and capabilities rather than just their weaknesses or what they do not know?  </a:t>
            </a:r>
            <a:endParaRPr lang="en-US" sz="1900" dirty="0" smtClean="0"/>
          </a:p>
          <a:p>
            <a:pPr marL="109728" indent="0">
              <a:buNone/>
            </a:pPr>
            <a:r>
              <a:rPr lang="en-US" sz="1900" dirty="0" smtClean="0"/>
              <a:t>   </a:t>
            </a:r>
            <a:endParaRPr lang="en-US" sz="1900" dirty="0"/>
          </a:p>
          <a:p>
            <a:pPr>
              <a:buFont typeface="Wingdings" pitchFamily="2" charset="2"/>
              <a:buChar char="Ø"/>
            </a:pPr>
            <a:r>
              <a:rPr lang="en-US" sz="1900" dirty="0" smtClean="0"/>
              <a:t>Are </a:t>
            </a:r>
            <a:r>
              <a:rPr lang="en-US" sz="1900" dirty="0"/>
              <a:t>children assessed in supportive contexts to determine what they are capable of doing with assistance as well as what they can do independently?  </a:t>
            </a:r>
            <a:endParaRPr lang="en-US" sz="1900" dirty="0" smtClean="0"/>
          </a:p>
          <a:p>
            <a:pPr marL="109728" indent="0">
              <a:buNone/>
            </a:pPr>
            <a:r>
              <a:rPr lang="en-US" sz="1900" dirty="0" smtClean="0"/>
              <a:t>  </a:t>
            </a:r>
            <a:endParaRPr lang="en-US" sz="1900" dirty="0"/>
          </a:p>
          <a:p>
            <a:pPr>
              <a:buFont typeface="Wingdings" pitchFamily="2" charset="2"/>
              <a:buChar char="Ø"/>
            </a:pPr>
            <a:r>
              <a:rPr lang="en-US" sz="1900" dirty="0" smtClean="0"/>
              <a:t>Do </a:t>
            </a:r>
            <a:r>
              <a:rPr lang="en-US" sz="1900" dirty="0"/>
              <a:t>children have an opportunity to reflect on and evaluate their own learning?  </a:t>
            </a:r>
            <a:r>
              <a:rPr lang="en-US" sz="1900" dirty="0" smtClean="0"/>
              <a:t>   </a:t>
            </a:r>
            <a:endParaRPr lang="en-US" sz="1900" dirty="0"/>
          </a:p>
        </p:txBody>
      </p:sp>
      <p:sp>
        <p:nvSpPr>
          <p:cNvPr id="3" name="Title 2"/>
          <p:cNvSpPr>
            <a:spLocks noGrp="1"/>
          </p:cNvSpPr>
          <p:nvPr>
            <p:ph type="title"/>
          </p:nvPr>
        </p:nvSpPr>
        <p:spPr/>
        <p:txBody>
          <a:bodyPr>
            <a:normAutofit/>
          </a:bodyPr>
          <a:lstStyle/>
          <a:p>
            <a:pPr algn="ctr"/>
            <a:r>
              <a:rPr lang="en-US" sz="3600" dirty="0" smtClean="0"/>
              <a:t>Guidelines Continued</a:t>
            </a:r>
            <a:endParaRPr lang="en-US" sz="3600" dirty="0"/>
          </a:p>
        </p:txBody>
      </p:sp>
    </p:spTree>
    <p:extLst>
      <p:ext uri="{BB962C8B-B14F-4D97-AF65-F5344CB8AC3E}">
        <p14:creationId xmlns:p14="http://schemas.microsoft.com/office/powerpoint/2010/main" val="24838618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525963"/>
          </a:xfrm>
        </p:spPr>
        <p:txBody>
          <a:bodyPr>
            <a:normAutofit/>
          </a:bodyPr>
          <a:lstStyle/>
          <a:p>
            <a:pPr>
              <a:buFont typeface="Wingdings" pitchFamily="2" charset="2"/>
              <a:buChar char="Ø"/>
            </a:pPr>
            <a:r>
              <a:rPr lang="en-US" sz="1900" dirty="0" smtClean="0"/>
              <a:t>Does </a:t>
            </a:r>
            <a:r>
              <a:rPr lang="en-US" sz="1900" dirty="0"/>
              <a:t>the assessment procedure allow children to be comfortable and relaxed rather than tense or anxious? </a:t>
            </a:r>
            <a:endParaRPr lang="en-US" sz="1900" dirty="0" smtClean="0"/>
          </a:p>
          <a:p>
            <a:pPr marL="109728" indent="0">
              <a:buNone/>
            </a:pPr>
            <a:r>
              <a:rPr lang="en-US" sz="1900" dirty="0" smtClean="0"/>
              <a:t>     </a:t>
            </a:r>
            <a:endParaRPr lang="en-US" sz="1900" dirty="0"/>
          </a:p>
          <a:p>
            <a:pPr>
              <a:buFont typeface="Wingdings" pitchFamily="2" charset="2"/>
              <a:buChar char="Ø"/>
            </a:pPr>
            <a:r>
              <a:rPr lang="en-US" sz="1900" dirty="0" smtClean="0"/>
              <a:t>Does </a:t>
            </a:r>
            <a:r>
              <a:rPr lang="en-US" sz="1900" dirty="0"/>
              <a:t>the assessment procedure involve collaboration among teachers, children, administrators, and parents? Is Information from parents used in planning instruction and evaluating children's learning? Are parents informed about assessment information?  </a:t>
            </a:r>
            <a:endParaRPr lang="en-US" sz="1900" dirty="0" smtClean="0"/>
          </a:p>
          <a:p>
            <a:pPr marL="109728" indent="0">
              <a:buNone/>
            </a:pPr>
            <a:r>
              <a:rPr lang="en-US" sz="1900" dirty="0" smtClean="0"/>
              <a:t>   </a:t>
            </a:r>
            <a:endParaRPr lang="en-US" sz="1900" dirty="0"/>
          </a:p>
          <a:p>
            <a:pPr>
              <a:buFont typeface="Wingdings" pitchFamily="2" charset="2"/>
              <a:buChar char="Ø"/>
            </a:pPr>
            <a:r>
              <a:rPr lang="en-US" sz="1900" dirty="0" smtClean="0"/>
              <a:t>Does </a:t>
            </a:r>
            <a:r>
              <a:rPr lang="en-US" sz="1900" dirty="0"/>
              <a:t>the assessment procedure support parents' confidence in their children and their ability as parents rather than threaten or undermine parents' confidence?  </a:t>
            </a:r>
            <a:endParaRPr lang="en-US" sz="1900" dirty="0" smtClean="0"/>
          </a:p>
          <a:p>
            <a:pPr marL="109728" indent="0">
              <a:buNone/>
            </a:pPr>
            <a:r>
              <a:rPr lang="en-US" sz="1900" dirty="0" smtClean="0"/>
              <a:t>    </a:t>
            </a:r>
            <a:endParaRPr lang="en-US" sz="1900" dirty="0"/>
          </a:p>
        </p:txBody>
      </p:sp>
      <p:sp>
        <p:nvSpPr>
          <p:cNvPr id="3" name="Title 2"/>
          <p:cNvSpPr>
            <a:spLocks noGrp="1"/>
          </p:cNvSpPr>
          <p:nvPr>
            <p:ph type="title"/>
          </p:nvPr>
        </p:nvSpPr>
        <p:spPr/>
        <p:txBody>
          <a:bodyPr>
            <a:normAutofit/>
          </a:bodyPr>
          <a:lstStyle/>
          <a:p>
            <a:pPr algn="ctr"/>
            <a:r>
              <a:rPr lang="en-US" sz="3600" dirty="0" smtClean="0"/>
              <a:t>Guidelines Continued</a:t>
            </a:r>
            <a:endParaRPr lang="en-US" sz="3600" dirty="0"/>
          </a:p>
        </p:txBody>
      </p:sp>
    </p:spTree>
    <p:extLst>
      <p:ext uri="{BB962C8B-B14F-4D97-AF65-F5344CB8AC3E}">
        <p14:creationId xmlns:p14="http://schemas.microsoft.com/office/powerpoint/2010/main" val="1246234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Font typeface="Wingdings" pitchFamily="2" charset="2"/>
              <a:buChar char="Ø"/>
            </a:pPr>
            <a:r>
              <a:rPr lang="en-US" sz="1900" dirty="0"/>
              <a:t>Does the assessment provide useful information to teachers to help them do a better job</a:t>
            </a:r>
            <a:r>
              <a:rPr lang="en-US" sz="1900" dirty="0" smtClean="0"/>
              <a:t>?</a:t>
            </a:r>
          </a:p>
          <a:p>
            <a:pPr>
              <a:buFont typeface="Wingdings" pitchFamily="2" charset="2"/>
              <a:buChar char="Ø"/>
            </a:pPr>
            <a:endParaRPr lang="en-US" sz="1900" dirty="0" smtClean="0"/>
          </a:p>
          <a:p>
            <a:pPr>
              <a:buFont typeface="Wingdings" pitchFamily="2" charset="2"/>
              <a:buChar char="Ø"/>
            </a:pPr>
            <a:r>
              <a:rPr lang="en-US" sz="1900" dirty="0"/>
              <a:t>Can the results of the assessment be used to benefit children, i.e., to plan for individual children, improve instruction, identify children's interests and needs, and individualize instruction, rather than label, track, or fail children? </a:t>
            </a:r>
            <a:endParaRPr lang="en-US" sz="1900" dirty="0" smtClean="0"/>
          </a:p>
          <a:p>
            <a:pPr>
              <a:buFont typeface="Wingdings" pitchFamily="2" charset="2"/>
              <a:buChar char="Ø"/>
            </a:pPr>
            <a:endParaRPr lang="en-US" sz="1900" dirty="0"/>
          </a:p>
          <a:p>
            <a:pPr>
              <a:buFont typeface="Wingdings" pitchFamily="2" charset="2"/>
              <a:buChar char="Ø"/>
            </a:pPr>
            <a:r>
              <a:rPr lang="en-US" sz="1900" dirty="0"/>
              <a:t>Is there a regular procedure for communicating the results of assessment to parents in meaningful language, rather than letter or number grades, that reports children's individual progress? </a:t>
            </a:r>
          </a:p>
          <a:p>
            <a:pPr marL="109728" indent="0">
              <a:buNone/>
            </a:pPr>
            <a:endParaRPr lang="en-US" dirty="0"/>
          </a:p>
          <a:p>
            <a:endParaRPr lang="en-US" dirty="0"/>
          </a:p>
        </p:txBody>
      </p:sp>
      <p:sp>
        <p:nvSpPr>
          <p:cNvPr id="3" name="Title 2"/>
          <p:cNvSpPr>
            <a:spLocks noGrp="1"/>
          </p:cNvSpPr>
          <p:nvPr>
            <p:ph type="title"/>
          </p:nvPr>
        </p:nvSpPr>
        <p:spPr/>
        <p:txBody>
          <a:bodyPr>
            <a:normAutofit/>
          </a:bodyPr>
          <a:lstStyle/>
          <a:p>
            <a:pPr algn="ctr"/>
            <a:r>
              <a:rPr lang="en-US" sz="3600" dirty="0" smtClean="0"/>
              <a:t>Guidelines Continued</a:t>
            </a:r>
            <a:endParaRPr lang="en-US" sz="3600" dirty="0"/>
          </a:p>
        </p:txBody>
      </p:sp>
    </p:spTree>
    <p:extLst>
      <p:ext uri="{BB962C8B-B14F-4D97-AF65-F5344CB8AC3E}">
        <p14:creationId xmlns:p14="http://schemas.microsoft.com/office/powerpoint/2010/main" val="9966786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Font typeface="Wingdings" pitchFamily="2" charset="2"/>
              <a:buChar char="Ø"/>
            </a:pPr>
            <a:endParaRPr lang="en-US" sz="1900" dirty="0" smtClean="0"/>
          </a:p>
          <a:p>
            <a:pPr>
              <a:buFont typeface="Wingdings" pitchFamily="2" charset="2"/>
              <a:buChar char="Ø"/>
            </a:pPr>
            <a:r>
              <a:rPr lang="en-US" sz="1900" dirty="0" smtClean="0"/>
              <a:t>Is </a:t>
            </a:r>
            <a:r>
              <a:rPr lang="en-US" sz="1900" dirty="0"/>
              <a:t>the assessment procedure performance-based, rather than only testing skills in isolation? </a:t>
            </a:r>
            <a:endParaRPr lang="en-US" sz="1900" dirty="0" smtClean="0"/>
          </a:p>
          <a:p>
            <a:pPr marL="109728" indent="0">
              <a:buNone/>
            </a:pPr>
            <a:endParaRPr lang="en-US" sz="1900" dirty="0"/>
          </a:p>
          <a:p>
            <a:pPr marL="109728" indent="0">
              <a:buNone/>
            </a:pPr>
            <a:endParaRPr lang="en-US" sz="1900" dirty="0" smtClean="0"/>
          </a:p>
          <a:p>
            <a:pPr marL="109728" indent="0">
              <a:buNone/>
            </a:pPr>
            <a:endParaRPr lang="en-US" sz="1900" dirty="0"/>
          </a:p>
          <a:p>
            <a:pPr marL="109728" indent="0">
              <a:buNone/>
            </a:pPr>
            <a:endParaRPr lang="en-US" sz="1900" dirty="0" smtClean="0"/>
          </a:p>
          <a:p>
            <a:pPr marL="109728" indent="0">
              <a:buNone/>
            </a:pPr>
            <a:endParaRPr lang="en-US" sz="1400" i="1" dirty="0" smtClean="0"/>
          </a:p>
          <a:p>
            <a:pPr marL="109728" indent="0">
              <a:buNone/>
            </a:pPr>
            <a:endParaRPr lang="en-US" sz="1400" i="1" dirty="0"/>
          </a:p>
          <a:p>
            <a:pPr marL="109728" indent="0">
              <a:buNone/>
            </a:pPr>
            <a:endParaRPr lang="en-US" sz="1400" i="1" dirty="0" smtClean="0"/>
          </a:p>
          <a:p>
            <a:pPr marL="109728" indent="0">
              <a:buNone/>
            </a:pPr>
            <a:r>
              <a:rPr lang="en-US" sz="1400" i="1" dirty="0" smtClean="0"/>
              <a:t>*Adapted </a:t>
            </a:r>
            <a:r>
              <a:rPr lang="en-US" sz="1400" i="1" dirty="0"/>
              <a:t>from a position statement of the National Association for the Education of Young Children and the National Association of Early Childhood Specialists in State Departments of Education. (1991) Guidelines for Appropriate Curriculum Content and Assessment in Programs Serving Children Ages 3 through 8. Young Children, 46(3), 34-35. </a:t>
            </a:r>
          </a:p>
        </p:txBody>
      </p:sp>
      <p:sp>
        <p:nvSpPr>
          <p:cNvPr id="3" name="Title 2"/>
          <p:cNvSpPr>
            <a:spLocks noGrp="1"/>
          </p:cNvSpPr>
          <p:nvPr>
            <p:ph type="title"/>
          </p:nvPr>
        </p:nvSpPr>
        <p:spPr/>
        <p:txBody>
          <a:bodyPr>
            <a:normAutofit/>
          </a:bodyPr>
          <a:lstStyle/>
          <a:p>
            <a:pPr algn="ctr"/>
            <a:r>
              <a:rPr lang="en-US" sz="3600" dirty="0" smtClean="0"/>
              <a:t>Guidelines Continued</a:t>
            </a:r>
            <a:endParaRPr lang="en-US" sz="3600" dirty="0"/>
          </a:p>
        </p:txBody>
      </p:sp>
    </p:spTree>
    <p:extLst>
      <p:ext uri="{BB962C8B-B14F-4D97-AF65-F5344CB8AC3E}">
        <p14:creationId xmlns:p14="http://schemas.microsoft.com/office/powerpoint/2010/main" val="35534895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136</TotalTime>
  <Words>584</Words>
  <Application>Microsoft Office PowerPoint</Application>
  <PresentationFormat>On-screen Show (4:3)</PresentationFormat>
  <Paragraphs>73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Adaptive Behavior Test Construction Project</vt:lpstr>
      <vt:lpstr>Important Outcomes</vt:lpstr>
      <vt:lpstr>Assessment Procedure</vt:lpstr>
      <vt:lpstr> Guidelines for Appropriate Assessments </vt:lpstr>
      <vt:lpstr>Guidelines Continued</vt:lpstr>
      <vt:lpstr>Guidelines Continued</vt:lpstr>
      <vt:lpstr>Guidelines Continued</vt:lpstr>
      <vt:lpstr>Guidelines Continued</vt:lpstr>
      <vt:lpstr>Guidelines Continued</vt:lpstr>
      <vt:lpstr>Evaluation Process</vt:lpstr>
      <vt:lpstr>Test Evaluation</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Adaptive Behavior Test Construction Project</dc:title>
  <dc:creator>GrafCentral</dc:creator>
  <cp:lastModifiedBy>GrafCentral</cp:lastModifiedBy>
  <cp:revision>23</cp:revision>
  <cp:lastPrinted>2011-12-06T04:05:10Z</cp:lastPrinted>
  <dcterms:created xsi:type="dcterms:W3CDTF">2011-12-05T03:46:00Z</dcterms:created>
  <dcterms:modified xsi:type="dcterms:W3CDTF">2011-12-06T04:33:33Z</dcterms:modified>
</cp:coreProperties>
</file>